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6" r:id="rId3"/>
    <p:sldId id="314" r:id="rId4"/>
    <p:sldId id="270" r:id="rId5"/>
    <p:sldId id="300" r:id="rId6"/>
    <p:sldId id="299" r:id="rId7"/>
    <p:sldId id="289" r:id="rId8"/>
    <p:sldId id="302" r:id="rId9"/>
    <p:sldId id="309" r:id="rId10"/>
    <p:sldId id="313" r:id="rId11"/>
    <p:sldId id="306" r:id="rId12"/>
    <p:sldId id="311" r:id="rId13"/>
    <p:sldId id="312" r:id="rId14"/>
    <p:sldId id="291" r:id="rId15"/>
    <p:sldId id="307" r:id="rId16"/>
    <p:sldId id="303" r:id="rId17"/>
    <p:sldId id="301" r:id="rId18"/>
    <p:sldId id="292" r:id="rId19"/>
    <p:sldId id="293" r:id="rId20"/>
    <p:sldId id="295" r:id="rId21"/>
    <p:sldId id="296" r:id="rId22"/>
    <p:sldId id="294" r:id="rId23"/>
    <p:sldId id="257" r:id="rId24"/>
    <p:sldId id="298" r:id="rId25"/>
    <p:sldId id="297" r:id="rId26"/>
    <p:sldId id="284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1"/>
  </p:normalViewPr>
  <p:slideViewPr>
    <p:cSldViewPr snapToGrid="0" snapToObjects="1">
      <p:cViewPr varScale="1">
        <p:scale>
          <a:sx n="91" d="100"/>
          <a:sy n="91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099D1-6B8E-0441-913C-60066C19B043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6CD0D-56E0-EB4C-8903-D7A20E94E7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543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90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918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46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9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76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780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05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015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12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07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87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EF9A-7883-5E47-8D81-20C168962CA6}" type="datetimeFigureOut">
              <a:rPr kumimoji="1" lang="zh-CN" altLang="en-US" smtClean="0"/>
              <a:t>2019/12/16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28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jquery.cuishifeng.cn/jQuery.get.html" TargetMode="External"/><Relationship Id="rId2" Type="http://schemas.openxmlformats.org/officeDocument/2006/relationships/hyperlink" Target="http://jquery.cuishifeng.cn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0"/>
            <a:ext cx="4491318" cy="833718"/>
          </a:xfrm>
        </p:spPr>
        <p:txBody>
          <a:bodyPr>
            <a:normAutofit/>
          </a:bodyPr>
          <a:lstStyle/>
          <a:p>
            <a:r>
              <a:rPr kumimoji="1" lang="zh-CN" altLang="en-US" sz="3600" dirty="0">
                <a:latin typeface="Baoli SC" charset="-122"/>
                <a:ea typeface="Baoli SC" charset="-122"/>
                <a:cs typeface="Baoli SC" charset="-122"/>
              </a:rPr>
              <a:t>程序员能力修炼</a:t>
            </a:r>
            <a:r>
              <a:rPr kumimoji="1" lang="en-US" altLang="zh-CN" sz="3600" dirty="0">
                <a:latin typeface="Baoli SC" charset="-122"/>
                <a:ea typeface="Baoli SC" charset="-122"/>
                <a:cs typeface="Baoli SC" charset="-122"/>
              </a:rPr>
              <a:t>(</a:t>
            </a:r>
            <a:r>
              <a:rPr kumimoji="1" lang="zh-CN" altLang="en-US" sz="3600" dirty="0">
                <a:latin typeface="Baoli SC" charset="-122"/>
                <a:ea typeface="Baoli SC" charset="-122"/>
                <a:cs typeface="Baoli SC" charset="-122"/>
              </a:rPr>
              <a:t>二</a:t>
            </a:r>
            <a:r>
              <a:rPr kumimoji="1" lang="en-US" altLang="zh-CN" sz="3600" dirty="0">
                <a:latin typeface="Baoli SC" charset="-122"/>
                <a:ea typeface="Baoli SC" charset="-122"/>
                <a:cs typeface="Baoli SC" charset="-122"/>
              </a:rPr>
              <a:t>)</a:t>
            </a:r>
            <a:endParaRPr kumimoji="1" lang="zh-CN" altLang="en-US" sz="3600" dirty="0">
              <a:latin typeface="Baoli SC" charset="-122"/>
              <a:ea typeface="Baoli SC" charset="-122"/>
              <a:cs typeface="Baoli SC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10553" y="3602038"/>
            <a:ext cx="9144000" cy="1655762"/>
          </a:xfrm>
        </p:spPr>
        <p:txBody>
          <a:bodyPr/>
          <a:lstStyle/>
          <a:p>
            <a:pPr algn="r"/>
            <a:r>
              <a:rPr kumimoji="1" lang="zh-CN" altLang="en-US" dirty="0"/>
              <a:t>                         刘笑锋   （</a:t>
            </a:r>
            <a:r>
              <a:rPr kumimoji="1" lang="en-US" altLang="zh-CN" dirty="0"/>
              <a:t>QQ:84539606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510553" y="1801019"/>
            <a:ext cx="8561294" cy="8337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100" dirty="0"/>
              <a:t>15</a:t>
            </a:r>
            <a:r>
              <a:rPr lang="zh-CN" altLang="en-US" sz="6100" dirty="0"/>
              <a:t>、</a:t>
            </a:r>
            <a:r>
              <a:rPr lang="en-US" altLang="zh-CN" dirty="0"/>
              <a:t>maven</a:t>
            </a:r>
            <a:endParaRPr kumimoji="1" lang="zh-CN" altLang="en-US" sz="3600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1608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CB154F-047C-9843-A377-C2545EAE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课堂练习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AA87AA-5E8A-E34E-8CA2-9FD699218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未登录时，请在</a:t>
            </a:r>
            <a:r>
              <a:rPr kumimoji="1" lang="en-US" altLang="zh-CN" dirty="0" err="1"/>
              <a:t>index.html</a:t>
            </a:r>
            <a:r>
              <a:rPr kumimoji="1" lang="zh-CN" altLang="en-US" dirty="0"/>
              <a:t>显示“登录”按钮，点击后跳转至</a:t>
            </a:r>
            <a:r>
              <a:rPr kumimoji="1" lang="en-US" altLang="zh-CN" dirty="0" err="1"/>
              <a:t>login.html</a:t>
            </a:r>
            <a:r>
              <a:rPr kumimoji="1" lang="zh-CN" altLang="en-US" dirty="0"/>
              <a:t>页面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Login</a:t>
            </a:r>
            <a:r>
              <a:rPr kumimoji="1" lang="zh-CN" altLang="en-US" dirty="0"/>
              <a:t>页面登录完成后，请在</a:t>
            </a:r>
            <a:r>
              <a:rPr kumimoji="1" lang="en-US" altLang="zh-CN" dirty="0" err="1"/>
              <a:t>index.html</a:t>
            </a:r>
            <a:r>
              <a:rPr kumimoji="1" lang="zh-CN" altLang="en-US" dirty="0"/>
              <a:t>页面显示你的名字，以及“退出”按钮</a:t>
            </a:r>
          </a:p>
        </p:txBody>
      </p:sp>
    </p:spTree>
    <p:extLst>
      <p:ext uri="{BB962C8B-B14F-4D97-AF65-F5344CB8AC3E}">
        <p14:creationId xmlns:p14="http://schemas.microsoft.com/office/powerpoint/2010/main" val="3904265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B0967-0FF4-7249-9D9A-C81BA7E0B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服务器配置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F8BCB0-986F-CE43-84CA-44922C06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/>
              <a:t>server.session.timeout</a:t>
            </a:r>
            <a:r>
              <a:rPr lang="en-US" altLang="zh-CN" b="1" dirty="0"/>
              <a:t>=7200</a:t>
            </a:r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7024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676CF-22F1-B44A-BBAE-41F281C1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jQuery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ajax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4A4A9-C5C2-0241-BD44-3CD403321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http://jquery.cuishifeng.cn</a:t>
            </a:r>
            <a:endParaRPr kumimoji="1" lang="en-US" altLang="zh-CN" dirty="0"/>
          </a:p>
          <a:p>
            <a:r>
              <a:rPr kumimoji="1" lang="en-US" altLang="zh-CN" dirty="0">
                <a:hlinkClick r:id="rId3"/>
              </a:rPr>
              <a:t>http://jquery.cuishifeng.cn/jQuery.get.html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查看我们自己的代码，有疑问吗？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0071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B2BAC-358B-964F-808B-A8DA567D5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Ajax</a:t>
            </a:r>
            <a:r>
              <a:rPr kumimoji="1" lang="zh-CN" altLang="en-US" dirty="0"/>
              <a:t>带来什么影响？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A0709D-B18F-6840-8C58-5BD339E66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能引用别人的数据，某种程度上可以更紧密的协作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似乎也有问题？</a:t>
            </a:r>
          </a:p>
        </p:txBody>
      </p:sp>
    </p:spTree>
    <p:extLst>
      <p:ext uri="{BB962C8B-B14F-4D97-AF65-F5344CB8AC3E}">
        <p14:creationId xmlns:p14="http://schemas.microsoft.com/office/powerpoint/2010/main" val="1790149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399" y="365125"/>
            <a:ext cx="9043287" cy="239500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重点：前后端分离运行模式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686" y="1562629"/>
            <a:ext cx="2367555" cy="21259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829" y="1885509"/>
            <a:ext cx="2367555" cy="21259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707" y="4541004"/>
            <a:ext cx="2747898" cy="1995622"/>
          </a:xfrm>
          <a:prstGeom prst="rect">
            <a:avLst/>
          </a:prstGeom>
        </p:spPr>
      </p:pic>
      <p:cxnSp>
        <p:nvCxnSpPr>
          <p:cNvPr id="15" name="直线箭头连接符 14"/>
          <p:cNvCxnSpPr/>
          <p:nvPr/>
        </p:nvCxnSpPr>
        <p:spPr>
          <a:xfrm>
            <a:off x="4670396" y="3703542"/>
            <a:ext cx="2129396" cy="1175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H="1">
            <a:off x="8415580" y="3301139"/>
            <a:ext cx="780106" cy="9751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228968" y="4555663"/>
            <a:ext cx="211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静态页面</a:t>
            </a:r>
            <a:r>
              <a:rPr kumimoji="1" lang="en-US" altLang="zh-CN" dirty="0" err="1"/>
              <a:t>html,js</a:t>
            </a:r>
            <a:r>
              <a:rPr kumimoji="1" lang="en-US" altLang="zh-CN" dirty="0"/>
              <a:t>,</a:t>
            </a:r>
            <a:r>
              <a:rPr kumimoji="1" lang="zh-CN" altLang="en-US" dirty="0"/>
              <a:t>图片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723452" y="2436967"/>
            <a:ext cx="211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1302027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67F6B-78B8-7D45-B641-D550165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前后端技术带来什么好处？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F1FD85-4911-864B-8801-9FDD52FA6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CORS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529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399" y="365125"/>
            <a:ext cx="9043287" cy="239500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前后端分离运行模式的深远影响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52399" y="1770539"/>
            <a:ext cx="6232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2400" dirty="0"/>
              <a:t>分工与以前不同，开前端开发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后端开发</a:t>
            </a:r>
            <a:endParaRPr kumimoji="1" lang="en-US" altLang="zh-CN" sz="2400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2400" dirty="0"/>
              <a:t>分工不同 导致技能不同，学习的侧重点会有所不同。前端侧重什么技能，后端侧重什么技能？</a:t>
            </a:r>
            <a:endParaRPr kumimoji="1" lang="en-US" altLang="zh-CN" sz="2400" dirty="0"/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2400" dirty="0"/>
              <a:t>如右图是某个</a:t>
            </a:r>
            <a:r>
              <a:rPr kumimoji="1" lang="en-US" altLang="zh-CN" sz="2400" dirty="0"/>
              <a:t>It</a:t>
            </a:r>
            <a:r>
              <a:rPr kumimoji="1" lang="zh-CN" altLang="en-US" sz="2400" dirty="0"/>
              <a:t>培训网站上的课程分类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241" y="1770539"/>
            <a:ext cx="4101516" cy="4818982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4263330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7FF0A-CA92-A046-9D14-0210EC5A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88239-74F1-A34E-932C-C99119853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学</a:t>
            </a:r>
            <a:r>
              <a:rPr kumimoji="1" lang="zh-CN" altLang="en-US"/>
              <a:t>到了什么？</a:t>
            </a:r>
          </a:p>
        </p:txBody>
      </p:sp>
    </p:spTree>
    <p:extLst>
      <p:ext uri="{BB962C8B-B14F-4D97-AF65-F5344CB8AC3E}">
        <p14:creationId xmlns:p14="http://schemas.microsoft.com/office/powerpoint/2010/main" val="1140539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BA90D5-773C-F541-A24D-E0FF52ED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我们也来试一次集体协作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CFD5A3D-9996-5D4C-86C5-DE91BE712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2293"/>
            <a:ext cx="10515600" cy="349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17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BA90D5-773C-F541-A24D-E0FF52ED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我们也来试一次集体协作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CFD5A3D-9996-5D4C-86C5-DE91BE712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3888"/>
            <a:ext cx="10515600" cy="34980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B8ED6FB-07BB-4E4D-ABD7-57CF09EA67B0}"/>
              </a:ext>
            </a:extLst>
          </p:cNvPr>
          <p:cNvSpPr txBox="1"/>
          <p:nvPr/>
        </p:nvSpPr>
        <p:spPr>
          <a:xfrm>
            <a:off x="1355803" y="5439767"/>
            <a:ext cx="1114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fork</a:t>
            </a:r>
            <a:endParaRPr kumimoji="1"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16D334-023C-9546-816D-F66ED53D44F7}"/>
              </a:ext>
            </a:extLst>
          </p:cNvPr>
          <p:cNvSpPr txBox="1"/>
          <p:nvPr/>
        </p:nvSpPr>
        <p:spPr>
          <a:xfrm>
            <a:off x="3234519" y="5288340"/>
            <a:ext cx="17742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Commit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change</a:t>
            </a:r>
            <a:endParaRPr kumimoji="1"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761AE2-A0D9-C042-9355-FCAE22C3F817}"/>
              </a:ext>
            </a:extLst>
          </p:cNvPr>
          <p:cNvSpPr txBox="1"/>
          <p:nvPr/>
        </p:nvSpPr>
        <p:spPr>
          <a:xfrm>
            <a:off x="5324901" y="5254053"/>
            <a:ext cx="1774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Open a</a:t>
            </a:r>
          </a:p>
          <a:p>
            <a:r>
              <a:rPr kumimoji="1" lang="en-US" altLang="zh-CN" sz="3200" dirty="0"/>
              <a:t>Pull request</a:t>
            </a:r>
            <a:endParaRPr kumimoji="1"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C1D21F-86E3-B742-B23A-8E1009D98E30}"/>
              </a:ext>
            </a:extLst>
          </p:cNvPr>
          <p:cNvSpPr txBox="1"/>
          <p:nvPr/>
        </p:nvSpPr>
        <p:spPr>
          <a:xfrm>
            <a:off x="7099111" y="5214134"/>
            <a:ext cx="1774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Check </a:t>
            </a:r>
            <a:endParaRPr kumimoji="1" lang="zh-CN" altLang="en-US" sz="3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FE9655-7D3C-A14D-A110-EA42B4A0F4D4}"/>
              </a:ext>
            </a:extLst>
          </p:cNvPr>
          <p:cNvSpPr txBox="1"/>
          <p:nvPr/>
        </p:nvSpPr>
        <p:spPr>
          <a:xfrm>
            <a:off x="8507105" y="5283069"/>
            <a:ext cx="1774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/>
              <a:t>delopy</a:t>
            </a:r>
            <a:r>
              <a:rPr kumimoji="1" lang="en-US" altLang="zh-CN" sz="3200" dirty="0"/>
              <a:t> </a:t>
            </a:r>
            <a:endParaRPr kumimoji="1" lang="zh-CN" altLang="en-US" sz="3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BD163C-8246-3E4A-AB08-18AA7F1C2367}"/>
              </a:ext>
            </a:extLst>
          </p:cNvPr>
          <p:cNvSpPr txBox="1"/>
          <p:nvPr/>
        </p:nvSpPr>
        <p:spPr>
          <a:xfrm>
            <a:off x="10213643" y="5269421"/>
            <a:ext cx="1774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Merge the pull</a:t>
            </a:r>
          </a:p>
          <a:p>
            <a:r>
              <a:rPr kumimoji="1" lang="en-US" altLang="zh-CN" sz="3200" dirty="0"/>
              <a:t>request </a:t>
            </a:r>
            <a:endParaRPr kumimoji="1" lang="zh-CN" altLang="en-US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4D47AC-D8F4-D843-90FD-5FBF34339DCF}"/>
              </a:ext>
            </a:extLst>
          </p:cNvPr>
          <p:cNvSpPr txBox="1"/>
          <p:nvPr/>
        </p:nvSpPr>
        <p:spPr>
          <a:xfrm>
            <a:off x="1089223" y="1476679"/>
            <a:ext cx="6181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内容：为什么程序员们薪水越来越高</a:t>
            </a:r>
            <a:r>
              <a:rPr kumimoji="1" lang="en-US" altLang="zh-CN" sz="2800" dirty="0"/>
              <a:t>…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7529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原有编程方式的问题</a:t>
            </a:r>
            <a:endParaRPr kumimoji="1" lang="en-US" altLang="zh-CN" dirty="0"/>
          </a:p>
          <a:p>
            <a:r>
              <a:rPr kumimoji="1" lang="en-US" altLang="zh-CN" dirty="0"/>
              <a:t>Maven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Maven.apache.org</a:t>
            </a:r>
            <a:endParaRPr kumimoji="1" lang="en-US" altLang="zh-CN" dirty="0"/>
          </a:p>
          <a:p>
            <a:r>
              <a:rPr kumimoji="1" lang="en-US" altLang="zh-CN" dirty="0"/>
              <a:t>Maven repository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mavenrepository</a:t>
            </a:r>
            <a:endParaRPr kumimoji="1" lang="en-US" altLang="zh-CN" dirty="0"/>
          </a:p>
          <a:p>
            <a:r>
              <a:rPr kumimoji="1" lang="zh-CN" altLang="en-US" dirty="0"/>
              <a:t>两小时学会编写</a:t>
            </a:r>
            <a:endParaRPr kumimoji="1" lang="en-US" altLang="zh-CN" dirty="0"/>
          </a:p>
          <a:p>
            <a:r>
              <a:rPr kumimoji="1" lang="zh-CN" altLang="en-US" dirty="0"/>
              <a:t>链接</a:t>
            </a:r>
            <a:r>
              <a:rPr kumimoji="1" lang="en-US" altLang="zh-CN" dirty="0"/>
              <a:t>: https://</a:t>
            </a:r>
            <a:r>
              <a:rPr kumimoji="1" lang="en-US" altLang="zh-CN" dirty="0" err="1"/>
              <a:t>pan.baidu.com</a:t>
            </a:r>
            <a:r>
              <a:rPr kumimoji="1" lang="en-US" altLang="zh-CN" dirty="0"/>
              <a:t>/s/1IJMhPETaI1d_gPI4uRECCw </a:t>
            </a:r>
            <a:r>
              <a:rPr kumimoji="1" lang="zh-CN" altLang="en-US" dirty="0"/>
              <a:t>提取码</a:t>
            </a:r>
            <a:r>
              <a:rPr kumimoji="1" lang="en-US" altLang="zh-CN" dirty="0"/>
              <a:t>: f6i8</a:t>
            </a:r>
            <a:r>
              <a:rPr kumimoji="1" lang="zh-CN" altLang="en-US" dirty="0"/>
              <a:t>，压缩密码：</a:t>
            </a:r>
            <a:r>
              <a:rPr lang="en-US" altLang="zh-CN" dirty="0" err="1"/>
              <a:t>pym@pyming.xyz</a:t>
            </a:r>
            <a:r>
              <a:rPr lang="en-US" altLang="zh-CN"/>
              <a:t>   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3595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02BAF4-6F91-1F46-882D-5D52F026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</a:t>
            </a:r>
            <a:r>
              <a:rPr kumimoji="1" lang="en-US" altLang="zh-CN" dirty="0"/>
              <a:t>:</a:t>
            </a:r>
            <a:r>
              <a:rPr kumimoji="1" lang="zh-CN" altLang="en-US" dirty="0"/>
              <a:t>现在</a:t>
            </a:r>
            <a:r>
              <a:rPr kumimoji="1" lang="en-US" altLang="zh-CN" dirty="0"/>
              <a:t>2</a:t>
            </a:r>
            <a:r>
              <a:rPr kumimoji="1" lang="zh-CN" altLang="en-US" dirty="0"/>
              <a:t>～</a:t>
            </a:r>
            <a:r>
              <a:rPr kumimoji="1" lang="en-US" altLang="zh-CN" dirty="0"/>
              <a:t>3</a:t>
            </a:r>
            <a:r>
              <a:rPr kumimoji="1" lang="zh-CN" altLang="en-US" dirty="0"/>
              <a:t>人一组</a:t>
            </a:r>
            <a:r>
              <a:rPr kumimoji="1" lang="en-US" altLang="zh-CN" dirty="0"/>
              <a:t>,</a:t>
            </a:r>
            <a:r>
              <a:rPr kumimoji="1" lang="zh-CN" altLang="en-US" dirty="0"/>
              <a:t>一个人创建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1376E-FD70-D540-BC85-7035774C5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创建一个</a:t>
            </a:r>
            <a:r>
              <a:rPr kumimoji="1" lang="en-US" altLang="zh-CN" dirty="0"/>
              <a:t>hello</a:t>
            </a:r>
            <a:r>
              <a:rPr kumimoji="1" lang="zh-CN" altLang="en-US" dirty="0"/>
              <a:t>  </a:t>
            </a:r>
            <a:r>
              <a:rPr kumimoji="1" lang="en-US" altLang="zh-CN" dirty="0"/>
              <a:t>world</a:t>
            </a:r>
            <a:r>
              <a:rPr kumimoji="1" lang="zh-CN" altLang="en-US" dirty="0"/>
              <a:t>项目</a:t>
            </a:r>
            <a:endParaRPr kumimoji="1" lang="en-US" altLang="zh-CN" dirty="0"/>
          </a:p>
          <a:p>
            <a:r>
              <a:rPr kumimoji="1" lang="zh-CN" altLang="en-US" dirty="0"/>
              <a:t>要体现多人提交哦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FCCFB2-5F25-0946-8073-364850E70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2391601"/>
            <a:ext cx="7450667" cy="42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91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46031C-9F2D-A748-9949-E0115ACA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继续练习：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A8067B-6635-3941-9038-64E65A44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09533" cy="4351338"/>
          </a:xfrm>
        </p:spPr>
        <p:txBody>
          <a:bodyPr/>
          <a:lstStyle/>
          <a:p>
            <a:r>
              <a:rPr kumimoji="1" lang="zh-CN" altLang="en-US" dirty="0"/>
              <a:t>转换角色，同组还未创建项目的同学创建项目，其他同学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，</a:t>
            </a:r>
            <a:r>
              <a:rPr kumimoji="1" lang="en-US" altLang="zh-CN" dirty="0"/>
              <a:t>open pull request-&gt;merge pull request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最终每人把自己的项目</a:t>
            </a:r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到我的项目中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7A2084-30AB-7745-AE21-03734E30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334" y="0"/>
            <a:ext cx="66548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91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BA90D5-773C-F541-A24D-E0FF52ED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过去这一年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9591715-4524-C849-9951-F80DC3C91952}"/>
              </a:ext>
            </a:extLst>
          </p:cNvPr>
          <p:cNvSpPr txBox="1"/>
          <p:nvPr/>
        </p:nvSpPr>
        <p:spPr>
          <a:xfrm>
            <a:off x="941696" y="1910686"/>
            <a:ext cx="5270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/>
              <a:t>解读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en-US" altLang="zh-CN" sz="3200" dirty="0"/>
              <a:t>https://</a:t>
            </a:r>
            <a:r>
              <a:rPr kumimoji="1" lang="en-US" altLang="zh-CN" sz="3200" dirty="0" err="1"/>
              <a:t>octoverse.github.com</a:t>
            </a:r>
            <a:endParaRPr kumimoji="1" lang="zh-CN" altLang="en-US" sz="32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9BEEB53-4F8E-5D4C-B67D-569E02F2E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846" y="0"/>
            <a:ext cx="5771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75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现在让我们用点工具来做这个事情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A05C6F-FAEA-B84D-B0A3-85C38B37A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457750"/>
            <a:ext cx="7010400" cy="3835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769C70-D300-D240-912B-F7E1306EE0B7}"/>
              </a:ext>
            </a:extLst>
          </p:cNvPr>
          <p:cNvSpPr txBox="1"/>
          <p:nvPr/>
        </p:nvSpPr>
        <p:spPr>
          <a:xfrm>
            <a:off x="1049867" y="2438400"/>
            <a:ext cx="17604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Commit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.</a:t>
            </a:r>
            <a:r>
              <a:rPr kumimoji="1" lang="en-US" altLang="zh-CN" dirty="0" err="1"/>
              <a:t>gitignore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提交修改</a:t>
            </a:r>
          </a:p>
        </p:txBody>
      </p:sp>
    </p:spTree>
    <p:extLst>
      <p:ext uri="{BB962C8B-B14F-4D97-AF65-F5344CB8AC3E}">
        <p14:creationId xmlns:p14="http://schemas.microsoft.com/office/powerpoint/2010/main" val="401905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74EA9-457B-D349-9096-B2E566DC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注意点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8D622F-DCC4-B141-851E-067A3E8DE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800"/>
            <a:ext cx="7378700" cy="528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8916D9-B4E5-9B4E-9C7D-C3181E6B6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0" y="101600"/>
            <a:ext cx="5003800" cy="1803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E4C297-F3B6-704B-AE1A-ACB28EBB0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329" y="2633663"/>
            <a:ext cx="5055671" cy="42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86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981C5-3F0E-4D43-8A20-F29C2B06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中添加文件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1A253B-355B-544B-9667-7C10B789B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32" y="1690688"/>
            <a:ext cx="5378365" cy="4351338"/>
          </a:xfrm>
        </p:spPr>
        <p:txBody>
          <a:bodyPr/>
          <a:lstStyle/>
          <a:p>
            <a:r>
              <a:rPr kumimoji="1" lang="zh-CN" altLang="en-US" dirty="0"/>
              <a:t>添加一个以你的全学号</a:t>
            </a:r>
            <a:r>
              <a:rPr kumimoji="1" lang="en-US" altLang="zh-CN" dirty="0"/>
              <a:t>+</a:t>
            </a:r>
            <a:r>
              <a:rPr kumimoji="1" lang="zh-CN" altLang="en-US" dirty="0"/>
              <a:t>姓名为名的文件</a:t>
            </a:r>
            <a:endParaRPr kumimoji="1" lang="en-US" altLang="zh-CN" dirty="0"/>
          </a:p>
          <a:p>
            <a:r>
              <a:rPr kumimoji="1" lang="zh-CN" altLang="en-US" dirty="0"/>
              <a:t>如</a:t>
            </a:r>
            <a:r>
              <a:rPr kumimoji="1" lang="en-US" altLang="zh-CN" dirty="0"/>
              <a:t>2012020045</a:t>
            </a:r>
            <a:r>
              <a:rPr kumimoji="1" lang="zh-CN" altLang="en-US" dirty="0"/>
              <a:t>刘笑锋</a:t>
            </a:r>
            <a:r>
              <a:rPr kumimoji="1" lang="en-US" altLang="zh-CN" dirty="0"/>
              <a:t>.md</a:t>
            </a:r>
          </a:p>
          <a:p>
            <a:r>
              <a:rPr kumimoji="1" lang="zh-CN" altLang="en-US" dirty="0"/>
              <a:t>并对该文件进行</a:t>
            </a:r>
            <a:r>
              <a:rPr kumimoji="1" lang="en-US" altLang="zh-CN" dirty="0"/>
              <a:t>add</a:t>
            </a:r>
            <a:r>
              <a:rPr kumimoji="1" lang="zh-CN" altLang="en-US" dirty="0"/>
              <a:t>操作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首次提交记得添加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gitignore</a:t>
            </a:r>
            <a:r>
              <a:rPr kumimoji="1" lang="zh-CN" altLang="en-US" dirty="0"/>
              <a:t>文件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27A48F-B68D-A84A-8CA9-1075239C6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298" y="1690688"/>
            <a:ext cx="666970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64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这节课你学了什么？</a:t>
            </a:r>
            <a:endParaRPr kumimoji="1" lang="en-US" altLang="zh-CN" dirty="0"/>
          </a:p>
          <a:p>
            <a:r>
              <a:rPr kumimoji="1" lang="zh-CN" altLang="en-US" dirty="0"/>
              <a:t>你觉得程序员薪水为什么这么高？</a:t>
            </a:r>
            <a:endParaRPr kumimoji="1" lang="en-US" altLang="zh-CN" dirty="0"/>
          </a:p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上我们的集体创作的步骤是什么？</a:t>
            </a:r>
            <a:endParaRPr kumimoji="1" lang="en-US" altLang="zh-CN" dirty="0"/>
          </a:p>
          <a:p>
            <a:r>
              <a:rPr kumimoji="1" lang="zh-CN" altLang="en-US" dirty="0"/>
              <a:t>这节课我们可以用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替代了哪个步骤</a:t>
            </a:r>
            <a:r>
              <a:rPr kumimoji="1" lang="en-US" altLang="zh-CN" dirty="0"/>
              <a:t>?</a:t>
            </a:r>
          </a:p>
          <a:p>
            <a:r>
              <a:rPr kumimoji="1" lang="zh-CN" altLang="en-US" dirty="0"/>
              <a:t>选择什么作为我们课后的作业？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3169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F410F-AE3F-D042-AC41-4520F1C2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原有编程方式的问题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10C9FC-F3EC-CB40-B668-D43307E98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8556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Chrome</a:t>
            </a:r>
            <a:r>
              <a:rPr kumimoji="1" lang="zh-CN" altLang="en-US" dirty="0"/>
              <a:t> 开发工具 （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Devtool</a:t>
            </a:r>
            <a:r>
              <a:rPr kumimoji="1"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833" y="978429"/>
            <a:ext cx="7611145" cy="45550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0" y="1690158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访问百度</a:t>
            </a:r>
            <a:endParaRPr kumimoji="1" lang="en-US" altLang="zh-CN" dirty="0"/>
          </a:p>
          <a:p>
            <a:r>
              <a:rPr kumimoji="1" lang="zh-CN" altLang="en-US" dirty="0"/>
              <a:t>打开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Devtool</a:t>
            </a:r>
            <a:endParaRPr kumimoji="1" lang="en-US" altLang="zh-CN" dirty="0"/>
          </a:p>
          <a:p>
            <a:r>
              <a:rPr kumimoji="1" lang="zh-CN" altLang="en-US" dirty="0"/>
              <a:t>切换到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页签</a:t>
            </a:r>
            <a:endParaRPr kumimoji="1" lang="en-US" altLang="zh-CN" dirty="0"/>
          </a:p>
          <a:p>
            <a:r>
              <a:rPr kumimoji="1" lang="zh-CN" altLang="en-US" dirty="0"/>
              <a:t>点击其中的任意一条</a:t>
            </a:r>
            <a:endParaRPr kumimoji="1" lang="en-US" altLang="zh-CN" dirty="0"/>
          </a:p>
          <a:p>
            <a:r>
              <a:rPr kumimoji="1" lang="zh-CN" altLang="en-US" dirty="0"/>
              <a:t>查看</a:t>
            </a:r>
            <a:r>
              <a:rPr kumimoji="1" lang="en-US" altLang="zh-CN" dirty="0"/>
              <a:t>Header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379" y="1944844"/>
            <a:ext cx="6053516" cy="4334933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266" y="3442878"/>
            <a:ext cx="6511300" cy="38033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04" y="4733641"/>
            <a:ext cx="3875825" cy="16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48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DC354-98AF-5A40-8F5A-0D861B0CF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尝试清楚</a:t>
            </a:r>
            <a:r>
              <a:rPr kumimoji="1" lang="en-US" altLang="zh-CN" dirty="0"/>
              <a:t>cookie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4F748C-C16E-194B-9A2A-88475A19F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0" y="1027906"/>
            <a:ext cx="76073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18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79C6F-1C53-1842-B496-AE94C2B2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Sever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Session</a:t>
            </a:r>
            <a:r>
              <a:rPr kumimoji="1" lang="zh-CN" altLang="en-US" dirty="0"/>
              <a:t>机制与浏览器的</a:t>
            </a:r>
            <a:r>
              <a:rPr kumimoji="1" lang="en-US" altLang="zh-CN" dirty="0"/>
              <a:t>cookie</a:t>
            </a:r>
            <a:r>
              <a:rPr kumimoji="1" lang="zh-CN" altLang="en-US" dirty="0"/>
              <a:t>机制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2B5E74-1EA6-5148-8F69-33A1F97D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15" y="2184400"/>
            <a:ext cx="5406649" cy="34205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524F7D-8496-1B4A-9F75-9392DB4AC510}"/>
              </a:ext>
            </a:extLst>
          </p:cNvPr>
          <p:cNvSpPr txBox="1"/>
          <p:nvPr/>
        </p:nvSpPr>
        <p:spPr>
          <a:xfrm>
            <a:off x="7112001" y="2709334"/>
            <a:ext cx="4241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请尝试用超市的寄存柜来解释</a:t>
            </a:r>
            <a:r>
              <a:rPr kumimoji="1" lang="en-US" altLang="zh-CN" sz="3200" dirty="0" err="1"/>
              <a:t>session+cookie</a:t>
            </a:r>
            <a:r>
              <a:rPr kumimoji="1" lang="zh-CN" altLang="en-US" sz="3200" dirty="0"/>
              <a:t>的身份识别机制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zh-CN" altLang="en-US" sz="3200" dirty="0"/>
              <a:t>还有其他类别吗？</a:t>
            </a:r>
          </a:p>
        </p:txBody>
      </p:sp>
    </p:spTree>
    <p:extLst>
      <p:ext uri="{BB962C8B-B14F-4D97-AF65-F5344CB8AC3E}">
        <p14:creationId xmlns:p14="http://schemas.microsoft.com/office/powerpoint/2010/main" val="204274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485" y="365125"/>
            <a:ext cx="11214315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kumimoji="1" lang="zh-CN" altLang="en-US" sz="3600" dirty="0"/>
              <a:t>回顾</a:t>
            </a:r>
            <a:r>
              <a:rPr kumimoji="1" lang="en-US" altLang="zh-CN" sz="3600" dirty="0"/>
              <a:t>: </a:t>
            </a:r>
            <a:r>
              <a:rPr kumimoji="1" lang="zh-CN" altLang="en-US" sz="3600" dirty="0"/>
              <a:t>采用</a:t>
            </a:r>
            <a:r>
              <a:rPr kumimoji="1" lang="en-US" altLang="zh-CN" sz="3600" dirty="0" err="1"/>
              <a:t>Session+cookie</a:t>
            </a:r>
            <a:r>
              <a:rPr kumimoji="1" lang="zh-CN" altLang="en-US" sz="3600" dirty="0"/>
              <a:t>来实现登录效果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91" y="1778492"/>
            <a:ext cx="3457158" cy="22614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02" y="2274146"/>
            <a:ext cx="2030585" cy="152293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14821" y="4103545"/>
            <a:ext cx="5977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03942"/>
                </a:solidFill>
                <a:latin typeface="Menlo" charset="0"/>
              </a:rPr>
              <a:t>Web</a:t>
            </a:r>
            <a:r>
              <a:rPr lang="zh-CN" altLang="en-US" b="1" dirty="0">
                <a:solidFill>
                  <a:srgbClr val="303942"/>
                </a:solidFill>
                <a:latin typeface="Menlo" charset="0"/>
              </a:rPr>
              <a:t>服务器</a:t>
            </a:r>
            <a:r>
              <a:rPr lang="zh-CN" altLang="en-US" dirty="0">
                <a:solidFill>
                  <a:srgbClr val="303942"/>
                </a:solidFill>
                <a:latin typeface="Menlo" charset="0"/>
              </a:rPr>
              <a:t>为你在一段时间内保留</a:t>
            </a:r>
            <a:r>
              <a:rPr lang="en-US" altLang="zh-CN" dirty="0">
                <a:solidFill>
                  <a:srgbClr val="303942"/>
                </a:solidFill>
                <a:latin typeface="Menlo" charset="0"/>
              </a:rPr>
              <a:t>session(</a:t>
            </a:r>
            <a:r>
              <a:rPr lang="zh-CN" altLang="en-US" dirty="0">
                <a:solidFill>
                  <a:srgbClr val="303942"/>
                </a:solidFill>
                <a:latin typeface="Menlo" charset="0"/>
              </a:rPr>
              <a:t>储物柜）登录的时候就在储物柜里放一个</a:t>
            </a:r>
            <a:r>
              <a:rPr lang="en-US" altLang="zh-CN" dirty="0">
                <a:solidFill>
                  <a:srgbClr val="303942"/>
                </a:solidFill>
                <a:latin typeface="Menlo" charset="0"/>
              </a:rPr>
              <a:t>“</a:t>
            </a:r>
            <a:r>
              <a:rPr lang="zh-CN" altLang="en-US" dirty="0">
                <a:solidFill>
                  <a:srgbClr val="303942"/>
                </a:solidFill>
                <a:latin typeface="Menlo" charset="0"/>
              </a:rPr>
              <a:t>已登录</a:t>
            </a:r>
            <a:r>
              <a:rPr lang="en-US" altLang="zh-CN" dirty="0">
                <a:solidFill>
                  <a:srgbClr val="303942"/>
                </a:solidFill>
                <a:latin typeface="Menlo" charset="0"/>
              </a:rPr>
              <a:t>”</a:t>
            </a:r>
            <a:r>
              <a:rPr lang="zh-CN" altLang="en-US" dirty="0">
                <a:solidFill>
                  <a:srgbClr val="303942"/>
                </a:solidFill>
                <a:latin typeface="Menlo" charset="0"/>
              </a:rPr>
              <a:t>的标示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78968" y="1506022"/>
            <a:ext cx="6338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保护只有你登录后才能访问的页面和数据</a:t>
            </a:r>
          </a:p>
        </p:txBody>
      </p:sp>
      <p:cxnSp>
        <p:nvCxnSpPr>
          <p:cNvPr id="8" name="直线箭头连接符 7"/>
          <p:cNvCxnSpPr/>
          <p:nvPr/>
        </p:nvCxnSpPr>
        <p:spPr>
          <a:xfrm flipH="1">
            <a:off x="3344403" y="2592515"/>
            <a:ext cx="3273372" cy="56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60428" y="4103544"/>
            <a:ext cx="2987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Web</a:t>
            </a:r>
            <a:r>
              <a:rPr kumimoji="1" lang="zh-CN" altLang="en-US" b="1" dirty="0"/>
              <a:t>浏览器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Cookie</a:t>
            </a:r>
            <a:r>
              <a:rPr kumimoji="1" lang="zh-CN" altLang="en-US" dirty="0"/>
              <a:t>保存</a:t>
            </a:r>
            <a:r>
              <a:rPr kumimoji="1" lang="en-US" altLang="zh-CN" dirty="0" err="1"/>
              <a:t>SessionID</a:t>
            </a:r>
            <a:endParaRPr kumimoji="1" lang="zh-CN" altLang="en-US" dirty="0"/>
          </a:p>
        </p:txBody>
      </p:sp>
      <p:cxnSp>
        <p:nvCxnSpPr>
          <p:cNvPr id="13" name="直线箭头连接符 12"/>
          <p:cNvCxnSpPr/>
          <p:nvPr/>
        </p:nvCxnSpPr>
        <p:spPr>
          <a:xfrm>
            <a:off x="3448371" y="3283784"/>
            <a:ext cx="340188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8" y="4822602"/>
            <a:ext cx="6959696" cy="20088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102" y="4670491"/>
            <a:ext cx="5433447" cy="20704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" name="下箭头 26"/>
          <p:cNvSpPr/>
          <p:nvPr/>
        </p:nvSpPr>
        <p:spPr>
          <a:xfrm>
            <a:off x="3483540" y="2750226"/>
            <a:ext cx="550552" cy="16764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5324186" y="3506504"/>
            <a:ext cx="444051" cy="1073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567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2735" y="365125"/>
            <a:ext cx="10841065" cy="1325563"/>
          </a:xfrm>
        </p:spPr>
        <p:txBody>
          <a:bodyPr/>
          <a:lstStyle/>
          <a:p>
            <a:r>
              <a:rPr kumimoji="1" lang="zh-CN" altLang="en-US" dirty="0"/>
              <a:t>练习：在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中捕捉到</a:t>
            </a:r>
            <a:r>
              <a:rPr kumimoji="1" lang="en-US" altLang="zh-CN" dirty="0"/>
              <a:t>set-cookie</a:t>
            </a:r>
            <a:r>
              <a:rPr kumimoji="1" lang="zh-CN" altLang="en-US" dirty="0"/>
              <a:t>指令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35" y="1566702"/>
            <a:ext cx="10515600" cy="30352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512735" y="5159869"/>
            <a:ext cx="10515600" cy="961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提示：使用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devtool</a:t>
            </a:r>
            <a:r>
              <a:rPr kumimoji="1" lang="zh-CN" altLang="en-US" dirty="0"/>
              <a:t>／修改跳转时间为更长一点／或者进一步打断点</a:t>
            </a:r>
          </a:p>
        </p:txBody>
      </p:sp>
    </p:spTree>
    <p:extLst>
      <p:ext uri="{BB962C8B-B14F-4D97-AF65-F5344CB8AC3E}">
        <p14:creationId xmlns:p14="http://schemas.microsoft.com/office/powerpoint/2010/main" val="106197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65125"/>
            <a:ext cx="12073180" cy="1325563"/>
          </a:xfrm>
        </p:spPr>
        <p:txBody>
          <a:bodyPr/>
          <a:lstStyle/>
          <a:p>
            <a:r>
              <a:rPr kumimoji="1" lang="zh-CN" altLang="en-US"/>
              <a:t>提问：可以</a:t>
            </a:r>
            <a:r>
              <a:rPr kumimoji="1" lang="zh-CN" altLang="en-US" dirty="0"/>
              <a:t>设置</a:t>
            </a:r>
            <a:r>
              <a:rPr kumimoji="1" lang="en-US" altLang="zh-CN" dirty="0"/>
              <a:t>Cookie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Session</a:t>
            </a:r>
            <a:r>
              <a:rPr kumimoji="1" lang="zh-CN" altLang="en-US" dirty="0"/>
              <a:t>过多长时间过期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超市寄存柜隔夜清空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问题：为什么</a:t>
            </a:r>
            <a:r>
              <a:rPr kumimoji="1" lang="en-US" altLang="zh-CN" dirty="0">
                <a:solidFill>
                  <a:srgbClr val="FF0000"/>
                </a:solidFill>
              </a:rPr>
              <a:t>session</a:t>
            </a:r>
            <a:r>
              <a:rPr kumimoji="1" lang="zh-CN" altLang="en-US" dirty="0">
                <a:solidFill>
                  <a:srgbClr val="FF0000"/>
                </a:solidFill>
              </a:rPr>
              <a:t>需要有清空？大家猜一般多长时间？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几乎所有的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服务器都会提供</a:t>
            </a:r>
            <a:r>
              <a:rPr kumimoji="1" lang="en-US" altLang="zh-CN" dirty="0"/>
              <a:t>session</a:t>
            </a:r>
            <a:r>
              <a:rPr kumimoji="1" lang="zh-CN" altLang="en-US" dirty="0"/>
              <a:t>服务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问题：没登录会分配</a:t>
            </a:r>
            <a:r>
              <a:rPr kumimoji="1" lang="en-US" altLang="zh-CN" dirty="0">
                <a:solidFill>
                  <a:srgbClr val="FF0000"/>
                </a:solidFill>
              </a:rPr>
              <a:t>session</a:t>
            </a:r>
            <a:r>
              <a:rPr kumimoji="1" lang="zh-CN" altLang="en-US" dirty="0">
                <a:solidFill>
                  <a:srgbClr val="FF0000"/>
                </a:solidFill>
              </a:rPr>
              <a:t>吗？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演示</a:t>
            </a:r>
            <a:r>
              <a:rPr kumimoji="1" lang="en-US" altLang="zh-CN" dirty="0"/>
              <a:t>Cookie</a:t>
            </a:r>
            <a:r>
              <a:rPr kumimoji="1" lang="zh-CN" altLang="en-US" dirty="0"/>
              <a:t>过期信息</a:t>
            </a:r>
          </a:p>
        </p:txBody>
      </p:sp>
    </p:spTree>
    <p:extLst>
      <p:ext uri="{BB962C8B-B14F-4D97-AF65-F5344CB8AC3E}">
        <p14:creationId xmlns:p14="http://schemas.microsoft.com/office/powerpoint/2010/main" val="598800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4538</TotalTime>
  <Words>703</Words>
  <Application>Microsoft Macintosh PowerPoint</Application>
  <PresentationFormat>宽屏</PresentationFormat>
  <Paragraphs>111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DengXian</vt:lpstr>
      <vt:lpstr>DengXian Light</vt:lpstr>
      <vt:lpstr>Baoli SC</vt:lpstr>
      <vt:lpstr>Arial</vt:lpstr>
      <vt:lpstr>Menlo</vt:lpstr>
      <vt:lpstr>Office 主题</vt:lpstr>
      <vt:lpstr>程序员能力修炼(二)</vt:lpstr>
      <vt:lpstr>目录</vt:lpstr>
      <vt:lpstr>原有编程方式的问题</vt:lpstr>
      <vt:lpstr>Chrome 开发工具 （Chrome  Devtool）</vt:lpstr>
      <vt:lpstr>尝试清楚cookie</vt:lpstr>
      <vt:lpstr>Sever的Session机制与浏览器的cookie机制</vt:lpstr>
      <vt:lpstr>回顾: 采用Session+cookie来实现登录效果 </vt:lpstr>
      <vt:lpstr>练习：在chrome中捕捉到set-cookie指令</vt:lpstr>
      <vt:lpstr>提问：可以设置Cookie和Session过多长时间过期</vt:lpstr>
      <vt:lpstr>课堂练习</vt:lpstr>
      <vt:lpstr>服务器配置</vt:lpstr>
      <vt:lpstr>jQuery中的ajax </vt:lpstr>
      <vt:lpstr>Ajax带来什么影响？</vt:lpstr>
      <vt:lpstr>重点：前后端分离运行模式 </vt:lpstr>
      <vt:lpstr>前后端技术带来什么好处？</vt:lpstr>
      <vt:lpstr>前后端分离运行模式的深远影响 </vt:lpstr>
      <vt:lpstr>总结</vt:lpstr>
      <vt:lpstr>我们也来试一次集体协作</vt:lpstr>
      <vt:lpstr>我们也来试一次集体协作 </vt:lpstr>
      <vt:lpstr>练习:现在2～3人一组,一个人创建</vt:lpstr>
      <vt:lpstr>继续练习：</vt:lpstr>
      <vt:lpstr>Github过去这一年 </vt:lpstr>
      <vt:lpstr>现在让我们用点工具来做这个事情</vt:lpstr>
      <vt:lpstr>注意点</vt:lpstr>
      <vt:lpstr>在IDEA中添加文件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混合式移动应用开发之</dc:title>
  <dc:creator>administrator</dc:creator>
  <cp:lastModifiedBy>tim liu</cp:lastModifiedBy>
  <cp:revision>79</cp:revision>
  <dcterms:created xsi:type="dcterms:W3CDTF">2016-02-25T23:28:12Z</dcterms:created>
  <dcterms:modified xsi:type="dcterms:W3CDTF">2019-12-15T23:34:56Z</dcterms:modified>
</cp:coreProperties>
</file>